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271" r:id="rId3"/>
    <p:sldId id="289" r:id="rId4"/>
    <p:sldId id="290" r:id="rId5"/>
    <p:sldId id="292" r:id="rId6"/>
    <p:sldId id="301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2" r:id="rId15"/>
    <p:sldId id="313" r:id="rId16"/>
    <p:sldId id="31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00" r:id="rId26"/>
    <p:sldId id="311" r:id="rId27"/>
    <p:sldId id="286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3B4"/>
    <a:srgbClr val="4062B3"/>
    <a:srgbClr val="404040"/>
    <a:srgbClr val="2D8978"/>
    <a:srgbClr val="3E4E5C"/>
    <a:srgbClr val="546A7E"/>
    <a:srgbClr val="445670"/>
    <a:srgbClr val="3EABDB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8" autoAdjust="0"/>
    <p:restoredTop sz="77135" autoAdjust="0"/>
  </p:normalViewPr>
  <p:slideViewPr>
    <p:cSldViewPr>
      <p:cViewPr varScale="1">
        <p:scale>
          <a:sx n="63" d="100"/>
          <a:sy n="63" d="100"/>
        </p:scale>
        <p:origin x="192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3FA5-6CEB-4103-9E41-C7A20A9EAC50}" type="datetimeFigureOut">
              <a:rPr lang="pl-PL" smtClean="0"/>
              <a:t>14.04.2018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B3511-F825-48B8-8A50-C574A75E5E1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6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382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>
            <a:extLst>
              <a:ext uri="{FF2B5EF4-FFF2-40B4-BE49-F238E27FC236}">
                <a16:creationId xmlns:a16="http://schemas.microsoft.com/office/drawing/2014/main" id="{5987AC45-4791-4510-9BA0-99AB7C3964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ymbol zastępczy notatek 2">
            <a:extLst>
              <a:ext uri="{FF2B5EF4-FFF2-40B4-BE49-F238E27FC236}">
                <a16:creationId xmlns:a16="http://schemas.microsoft.com/office/drawing/2014/main" id="{1DF0132E-87F1-482A-B4CF-0FF4D462A2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9460" name="Symbol zastępczy numeru slajdu 3">
            <a:extLst>
              <a:ext uri="{FF2B5EF4-FFF2-40B4-BE49-F238E27FC236}">
                <a16:creationId xmlns:a16="http://schemas.microsoft.com/office/drawing/2014/main" id="{85B0031A-0D29-4BCC-A060-AFC3CFAF3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C1D78B-DC42-4AB9-8BF1-B4CDC1212DE0}" type="slidenum">
              <a:rPr lang="pl-PL" altLang="pl-PL" smtClean="0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495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>
            <a:extLst>
              <a:ext uri="{FF2B5EF4-FFF2-40B4-BE49-F238E27FC236}">
                <a16:creationId xmlns:a16="http://schemas.microsoft.com/office/drawing/2014/main" id="{4CC6D22D-4776-456D-B435-F27873737F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>
            <a:extLst>
              <a:ext uri="{FF2B5EF4-FFF2-40B4-BE49-F238E27FC236}">
                <a16:creationId xmlns:a16="http://schemas.microsoft.com/office/drawing/2014/main" id="{27E2B034-4939-4712-8122-81D2C3515D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Cała grupa analizuje poszczególne SWOT pod kątem 4 możliwych strategii i kategoryzuje SWOT-y do wybranych rodzajów strategii – potrzebna tablica flipchart</a:t>
            </a:r>
          </a:p>
        </p:txBody>
      </p:sp>
      <p:sp>
        <p:nvSpPr>
          <p:cNvPr id="21508" name="Symbol zastępczy numeru slajdu 3">
            <a:extLst>
              <a:ext uri="{FF2B5EF4-FFF2-40B4-BE49-F238E27FC236}">
                <a16:creationId xmlns:a16="http://schemas.microsoft.com/office/drawing/2014/main" id="{5D1E347B-A007-4BA3-BFF3-8FFB398F5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6501EF-AFF3-4112-8C29-E6BAEE631402}" type="slidenum">
              <a:rPr lang="pl-PL" altLang="pl-PL" smtClean="0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1094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668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2B3511-F825-48B8-8A50-C574A75E5E1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11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>
            <a:extLst>
              <a:ext uri="{FF2B5EF4-FFF2-40B4-BE49-F238E27FC236}">
                <a16:creationId xmlns:a16="http://schemas.microsoft.com/office/drawing/2014/main" id="{5CB976C4-0D35-479D-BDDD-57B4E204D1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>
            <a:extLst>
              <a:ext uri="{FF2B5EF4-FFF2-40B4-BE49-F238E27FC236}">
                <a16:creationId xmlns:a16="http://schemas.microsoft.com/office/drawing/2014/main" id="{48766C93-4071-438B-B2CD-62064B338D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Ćwiczenie z identycznym podziałem na grupy, jak w pierwszej części warsztatu</a:t>
            </a:r>
          </a:p>
        </p:txBody>
      </p:sp>
      <p:sp>
        <p:nvSpPr>
          <p:cNvPr id="5124" name="Symbol zastępczy numeru slajdu 3">
            <a:extLst>
              <a:ext uri="{FF2B5EF4-FFF2-40B4-BE49-F238E27FC236}">
                <a16:creationId xmlns:a16="http://schemas.microsoft.com/office/drawing/2014/main" id="{DA17DA8E-22E3-4014-9508-8FB900CF48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D9AF1C-E2E5-4692-9EF6-1A2F7CE23E38}" type="slidenum">
              <a:rPr lang="pl-PL" altLang="pl-PL" smtClean="0"/>
              <a:pPr/>
              <a:t>17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070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>
            <a:extLst>
              <a:ext uri="{FF2B5EF4-FFF2-40B4-BE49-F238E27FC236}">
                <a16:creationId xmlns:a16="http://schemas.microsoft.com/office/drawing/2014/main" id="{23F3E79E-6FF2-496D-B4D3-30A8D44495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>
            <a:extLst>
              <a:ext uri="{FF2B5EF4-FFF2-40B4-BE49-F238E27FC236}">
                <a16:creationId xmlns:a16="http://schemas.microsoft.com/office/drawing/2014/main" id="{CDDA91A6-96E8-4E65-BD5C-B25BB69281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Przeprowadzenie analizy i wybranie rekomendacji przez poszczególne grupy w oparciu o odpowiedzi na powyższe pytania. Każda z grup zapisje odpowiedzi i rozwiązania na dużej kartce papieru. Czas – 15-20 minut</a:t>
            </a:r>
          </a:p>
        </p:txBody>
      </p:sp>
      <p:sp>
        <p:nvSpPr>
          <p:cNvPr id="7172" name="Symbol zastępczy numeru slajdu 3">
            <a:extLst>
              <a:ext uri="{FF2B5EF4-FFF2-40B4-BE49-F238E27FC236}">
                <a16:creationId xmlns:a16="http://schemas.microsoft.com/office/drawing/2014/main" id="{01CA5C1A-4C7F-41AD-A3E9-F09ECC87B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F8FA32-307A-4A4B-8D50-C9444F68307C}" type="slidenum">
              <a:rPr lang="pl-PL" altLang="pl-PL" smtClean="0"/>
              <a:pPr/>
              <a:t>18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3863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>
            <a:extLst>
              <a:ext uri="{FF2B5EF4-FFF2-40B4-BE49-F238E27FC236}">
                <a16:creationId xmlns:a16="http://schemas.microsoft.com/office/drawing/2014/main" id="{FB064DD9-105F-431B-95A1-E786FBA310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>
            <a:extLst>
              <a:ext uri="{FF2B5EF4-FFF2-40B4-BE49-F238E27FC236}">
                <a16:creationId xmlns:a16="http://schemas.microsoft.com/office/drawing/2014/main" id="{77B41B6C-46BC-47F3-9C3C-4185F5BA67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/>
              <a:t>Poszczególne grupy prezentują wypracowane rekomendacje spisane na kartce papieru i przyklejone do tablicy</a:t>
            </a:r>
          </a:p>
        </p:txBody>
      </p:sp>
      <p:sp>
        <p:nvSpPr>
          <p:cNvPr id="9220" name="Symbol zastępczy numeru slajdu 3">
            <a:extLst>
              <a:ext uri="{FF2B5EF4-FFF2-40B4-BE49-F238E27FC236}">
                <a16:creationId xmlns:a16="http://schemas.microsoft.com/office/drawing/2014/main" id="{F17257F6-E9AA-431D-9C29-CB633E3F8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2A317D-651D-4532-B445-1C0E1AB38148}" type="slidenum">
              <a:rPr lang="pl-PL" altLang="pl-PL" smtClean="0"/>
              <a:pPr/>
              <a:t>19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7699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F360C4CE-1158-401B-A0CD-1C639DA59E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E7BC7493-4EBC-4C4E-BDEB-8F15BD8F39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78BFF5E1-DA9D-4F6E-AD64-CD58BF49CD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4AB841-9372-4D3F-8A5C-8E0209CA83A6}" type="slidenum">
              <a:rPr lang="pl-PL" altLang="pl-PL" smtClean="0"/>
              <a:pPr/>
              <a:t>20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641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>
            <a:extLst>
              <a:ext uri="{FF2B5EF4-FFF2-40B4-BE49-F238E27FC236}">
                <a16:creationId xmlns:a16="http://schemas.microsoft.com/office/drawing/2014/main" id="{E3E2D014-26D9-4C7A-B74C-0F84E13F49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3CDF0914-3224-4056-913B-37E48AFF2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id="{1185982A-8D39-4E0B-B04B-2572E58450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EAB41F-5827-4100-BDAE-EA73DF5E47D4}" type="slidenum">
              <a:rPr lang="pl-PL" altLang="pl-PL" smtClean="0"/>
              <a:pPr/>
              <a:t>21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67795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57DA761-7E28-4A6D-AF2F-480C78F7FB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FCE27E6D-806B-48E9-B844-9C5F930AE6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6583302D-EC65-4A52-8458-B124CAB1C5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02DDE9-18D6-426D-98EB-56AC3FE6BF9B}" type="slidenum">
              <a:rPr lang="pl-PL" altLang="pl-PL" smtClean="0"/>
              <a:pPr/>
              <a:t>22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68616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>
            <a:extLst>
              <a:ext uri="{FF2B5EF4-FFF2-40B4-BE49-F238E27FC236}">
                <a16:creationId xmlns:a16="http://schemas.microsoft.com/office/drawing/2014/main" id="{2AE66EE2-B8B3-4EC4-8DBF-03F98190DE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>
            <a:extLst>
              <a:ext uri="{FF2B5EF4-FFF2-40B4-BE49-F238E27FC236}">
                <a16:creationId xmlns:a16="http://schemas.microsoft.com/office/drawing/2014/main" id="{41325B99-421A-4320-B923-A60595B2C2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17412" name="Symbol zastępczy numeru slajdu 3">
            <a:extLst>
              <a:ext uri="{FF2B5EF4-FFF2-40B4-BE49-F238E27FC236}">
                <a16:creationId xmlns:a16="http://schemas.microsoft.com/office/drawing/2014/main" id="{54F4A687-4B8B-4AA8-8FF5-EA55E64175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159023-776A-4324-972E-03F3F3AB6818}" type="slidenum">
              <a:rPr lang="pl-PL" altLang="pl-PL" smtClean="0"/>
              <a:pPr/>
              <a:t>23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6674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A775E32-D03E-4E76-86F9-C99B80C12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B562F5-D8F5-4AD2-92F2-2C94747F2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FC8FDC-BBC2-4CDD-95D0-CC6443273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02B891-0D5C-4145-8D1B-19D09445986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356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MAŁOPOLSKICH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3">
            <a:extLst>
              <a:ext uri="{FF2B5EF4-FFF2-40B4-BE49-F238E27FC236}">
                <a16:creationId xmlns:a16="http://schemas.microsoft.com/office/drawing/2014/main" id="{F180B7E6-B4C2-4EC5-A484-6D76854ED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10244" name="Prostokąt 4">
            <a:extLst>
              <a:ext uri="{FF2B5EF4-FFF2-40B4-BE49-F238E27FC236}">
                <a16:creationId xmlns:a16="http://schemas.microsoft.com/office/drawing/2014/main" id="{4E3C15B1-AD11-436C-A8E1-533D44E5F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04950"/>
            <a:ext cx="8207375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Proszę ocenić </a:t>
            </a:r>
            <a:r>
              <a:rPr lang="pl-PL" alt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mocne i słabe 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strony oświaty poprzez wybór tych obszarów, które uważają Państwo za najistotniejsze.</a:t>
            </a:r>
          </a:p>
          <a:p>
            <a:pPr eaLnBrk="1" hangingPunct="1"/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„-2” pkt – czynnik uznany za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bardzo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słabą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stronę oświaty;</a:t>
            </a:r>
          </a:p>
          <a:p>
            <a:pPr eaLnBrk="1" hangingPunct="1">
              <a:spcAft>
                <a:spcPts val="600"/>
              </a:spcAft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„-1” pkt – czynnik uznany za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słabą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stronę;</a:t>
            </a:r>
          </a:p>
          <a:p>
            <a:pPr eaLnBrk="1" hangingPunct="1">
              <a:spcAft>
                <a:spcPts val="600"/>
              </a:spcAft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„+1” pkt – czynnik uznany za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mocną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stronę;</a:t>
            </a:r>
          </a:p>
          <a:p>
            <a:pPr eaLnBrk="1" hangingPunct="1">
              <a:spcAft>
                <a:spcPts val="600"/>
              </a:spcAft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„+2” pkt – czynnik uznany za </a:t>
            </a:r>
            <a:r>
              <a:rPr lang="pl-PL" alt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bardzo mocną</a:t>
            </a: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stronę.</a:t>
            </a:r>
          </a:p>
          <a:p>
            <a:pPr eaLnBrk="1" hangingPunct="1"/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C2455C7-C3C0-477C-B7EC-14D3A868B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24" y="42227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Ćwiczenie KROK 2</a:t>
            </a:r>
            <a:endParaRPr lang="pl-PL" altLang="pl-PL" sz="3600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33364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rostokąt 3">
            <a:extLst>
              <a:ext uri="{FF2B5EF4-FFF2-40B4-BE49-F238E27FC236}">
                <a16:creationId xmlns:a16="http://schemas.microsoft.com/office/drawing/2014/main" id="{97B890EB-CE50-4B30-BD63-CA0272558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7" y="21432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11267" name="Prostokąt 2">
            <a:extLst>
              <a:ext uri="{FF2B5EF4-FFF2-40B4-BE49-F238E27FC236}">
                <a16:creationId xmlns:a16="http://schemas.microsoft.com/office/drawing/2014/main" id="{C6EB2458-621A-4402-AE68-4D93823B3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608" y="97489"/>
            <a:ext cx="7273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Karta ćwiczenia 1</a:t>
            </a:r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B714E21A-4D86-43B5-9CA7-4FEA93476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232714"/>
              </p:ext>
            </p:extLst>
          </p:nvPr>
        </p:nvGraphicFramePr>
        <p:xfrm>
          <a:off x="313559" y="782636"/>
          <a:ext cx="8516881" cy="5292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4607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Lp.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Mocne lub słabe strony 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Wycena czynnika jako strony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6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słabej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mocnej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6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-2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</a:rPr>
                        <a:t>-1</a:t>
                      </a:r>
                      <a:endParaRPr lang="pl-PL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+1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+2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Mocna strona 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Mocna strona 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87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Mocna strona …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6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Słaba strona 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6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Słaba strona 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46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Słaba strona …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6" marR="76206" marT="19048" marB="1904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97361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rostokąt 3">
            <a:extLst>
              <a:ext uri="{FF2B5EF4-FFF2-40B4-BE49-F238E27FC236}">
                <a16:creationId xmlns:a16="http://schemas.microsoft.com/office/drawing/2014/main" id="{A8CF19BC-902D-45B8-B683-D4B7C46C0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2ABD932-099E-49C8-AE24-D3840643D4D7}"/>
              </a:ext>
            </a:extLst>
          </p:cNvPr>
          <p:cNvSpPr/>
          <p:nvPr/>
        </p:nvSpPr>
        <p:spPr>
          <a:xfrm>
            <a:off x="395288" y="1582738"/>
            <a:ext cx="8353425" cy="3262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2800" dirty="0">
                <a:latin typeface="Arial" charset="0"/>
                <a:cs typeface="Arial" charset="0"/>
              </a:rPr>
              <a:t>Proszę ocenić </a:t>
            </a:r>
            <a:r>
              <a:rPr lang="pl-PL" sz="2800" u="sng" dirty="0">
                <a:latin typeface="Arial" charset="0"/>
                <a:cs typeface="Arial" charset="0"/>
              </a:rPr>
              <a:t>szanse</a:t>
            </a:r>
            <a:r>
              <a:rPr lang="pl-PL" sz="2800" dirty="0">
                <a:latin typeface="Arial" charset="0"/>
                <a:cs typeface="Arial" charset="0"/>
              </a:rPr>
              <a:t> i </a:t>
            </a:r>
            <a:r>
              <a:rPr lang="pl-PL" sz="2800" u="sng" dirty="0">
                <a:latin typeface="Arial" charset="0"/>
                <a:cs typeface="Arial" charset="0"/>
              </a:rPr>
              <a:t>zagrożenia</a:t>
            </a:r>
            <a:r>
              <a:rPr lang="pl-PL" sz="2800" dirty="0">
                <a:latin typeface="Arial" charset="0"/>
                <a:cs typeface="Arial" charset="0"/>
              </a:rPr>
              <a:t>. </a:t>
            </a:r>
          </a:p>
          <a:p>
            <a:pPr>
              <a:defRPr/>
            </a:pPr>
            <a:endParaRPr lang="pl-PL" dirty="0">
              <a:latin typeface="Arial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  <a:cs typeface="Arial" charset="0"/>
              </a:rPr>
              <a:t>„-2” pkt – czynnik uznany za </a:t>
            </a:r>
            <a:r>
              <a:rPr lang="pl-PL" sz="2000" b="1" dirty="0">
                <a:latin typeface="Arial" charset="0"/>
                <a:cs typeface="Arial" charset="0"/>
              </a:rPr>
              <a:t>bardzo silne zagrożenie </a:t>
            </a:r>
            <a:r>
              <a:rPr lang="pl-PL" sz="2000" dirty="0">
                <a:latin typeface="Arial" charset="0"/>
                <a:cs typeface="Arial" charset="0"/>
              </a:rPr>
              <a:t>dla oświaty </a:t>
            </a:r>
            <a:br>
              <a:rPr lang="pl-PL" sz="2000" dirty="0">
                <a:latin typeface="Arial" charset="0"/>
                <a:cs typeface="Arial" charset="0"/>
              </a:rPr>
            </a:br>
            <a:r>
              <a:rPr lang="pl-PL" sz="2000" dirty="0">
                <a:latin typeface="Arial" charset="0"/>
                <a:cs typeface="Arial" charset="0"/>
              </a:rPr>
              <a:t>w gminie;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  <a:cs typeface="Arial" charset="0"/>
              </a:rPr>
              <a:t>„-1” pkt – czynnik uznany za </a:t>
            </a:r>
            <a:r>
              <a:rPr lang="pl-PL" sz="2000" b="1" dirty="0">
                <a:latin typeface="Arial" charset="0"/>
                <a:cs typeface="Arial" charset="0"/>
              </a:rPr>
              <a:t>zagrożenie</a:t>
            </a:r>
            <a:r>
              <a:rPr lang="pl-PL" sz="2000" dirty="0">
                <a:latin typeface="Arial" charset="0"/>
                <a:cs typeface="Arial" charset="0"/>
              </a:rPr>
              <a:t>, ale </a:t>
            </a:r>
            <a:r>
              <a:rPr lang="pl-PL" sz="2000" b="1" dirty="0">
                <a:latin typeface="Arial" charset="0"/>
                <a:cs typeface="Arial" charset="0"/>
              </a:rPr>
              <a:t>o mniejszym wpływie</a:t>
            </a:r>
            <a:r>
              <a:rPr lang="pl-PL" sz="2000" dirty="0">
                <a:latin typeface="Arial" charset="0"/>
                <a:cs typeface="Arial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  <a:cs typeface="Arial" charset="0"/>
              </a:rPr>
              <a:t>„0” pkt – czynnik, który </a:t>
            </a:r>
            <a:r>
              <a:rPr lang="pl-PL" sz="2000" b="1" dirty="0">
                <a:latin typeface="Arial" charset="0"/>
                <a:cs typeface="Arial" charset="0"/>
              </a:rPr>
              <a:t>nie możesz jednoznacznie zidentyfikować jako zagrożenie czy szansę</a:t>
            </a:r>
            <a:r>
              <a:rPr lang="pl-PL" sz="2000" dirty="0">
                <a:latin typeface="Arial" charset="0"/>
                <a:cs typeface="Arial" charset="0"/>
              </a:rPr>
              <a:t>, ale który warto uwzględnić;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  <a:cs typeface="Arial" charset="0"/>
              </a:rPr>
              <a:t>„+1” pkt – czynnik uznany za </a:t>
            </a:r>
            <a:r>
              <a:rPr lang="pl-PL" sz="2000" b="1" dirty="0">
                <a:latin typeface="Arial" charset="0"/>
                <a:cs typeface="Arial" charset="0"/>
              </a:rPr>
              <a:t>szansę</a:t>
            </a:r>
            <a:r>
              <a:rPr lang="pl-PL" sz="2000" dirty="0">
                <a:latin typeface="Arial" charset="0"/>
                <a:cs typeface="Arial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Arial" charset="0"/>
                <a:cs typeface="Arial" charset="0"/>
              </a:rPr>
              <a:t>„+2” pkt – czynnik uznany za </a:t>
            </a:r>
            <a:r>
              <a:rPr lang="pl-PL" sz="2000" b="1" dirty="0">
                <a:latin typeface="Arial" charset="0"/>
                <a:cs typeface="Arial" charset="0"/>
              </a:rPr>
              <a:t>szansę o dużym wpływie</a:t>
            </a:r>
            <a:r>
              <a:rPr lang="pl-PL" sz="2000" dirty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3841331-780B-4E49-9427-73972AA0E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24" y="42227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Ćwiczenie KROK 3</a:t>
            </a:r>
            <a:endParaRPr lang="pl-PL" altLang="pl-PL" sz="3600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8330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Prostokąt 3">
            <a:extLst>
              <a:ext uri="{FF2B5EF4-FFF2-40B4-BE49-F238E27FC236}">
                <a16:creationId xmlns:a16="http://schemas.microsoft.com/office/drawing/2014/main" id="{53F3F7BA-78E7-44F0-9C9B-D049E857A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graphicFrame>
        <p:nvGraphicFramePr>
          <p:cNvPr id="6" name="Symbol zastępczy zawartości 3">
            <a:extLst>
              <a:ext uri="{FF2B5EF4-FFF2-40B4-BE49-F238E27FC236}">
                <a16:creationId xmlns:a16="http://schemas.microsoft.com/office/drawing/2014/main" id="{7B406D6A-ABEF-4F02-B2A0-0F2A3CDE9F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440456"/>
              </p:ext>
            </p:extLst>
          </p:nvPr>
        </p:nvGraphicFramePr>
        <p:xfrm>
          <a:off x="394493" y="692696"/>
          <a:ext cx="8291514" cy="4967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45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5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45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961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Lp.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Szansa lub zagrożenie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</a:rPr>
                        <a:t>Wycena wpływu czynników otoczenia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61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-2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-1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0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+1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+2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Czynnik 1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Czynnik 2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Czynnik 3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Czynnik 4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6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Czynnik …</a:t>
                      </a:r>
                      <a:endParaRPr lang="pl-PL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1100" dirty="0">
                        <a:effectLst/>
                        <a:latin typeface="Calibri"/>
                      </a:endParaRPr>
                    </a:p>
                  </a:txBody>
                  <a:tcPr marL="76202" marR="76202" marT="19044" marB="190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98246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1D12101-7FC4-4383-9859-C12E92D36DC9}"/>
              </a:ext>
            </a:extLst>
          </p:cNvPr>
          <p:cNvSpPr txBox="1"/>
          <p:nvPr/>
        </p:nvSpPr>
        <p:spPr>
          <a:xfrm>
            <a:off x="1602077" y="2133600"/>
            <a:ext cx="623035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 SWOT </a:t>
            </a:r>
          </a:p>
          <a:p>
            <a:pPr algn="ctr">
              <a:defRPr/>
            </a:pPr>
            <a:br>
              <a:rPr lang="pl-PL" sz="28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8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Łączenie elementów, tworzenie strategii</a:t>
            </a:r>
          </a:p>
        </p:txBody>
      </p:sp>
    </p:spTree>
    <p:extLst>
      <p:ext uri="{BB962C8B-B14F-4D97-AF65-F5344CB8AC3E}">
        <p14:creationId xmlns:p14="http://schemas.microsoft.com/office/powerpoint/2010/main" val="2334314733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C60A079-5134-4059-A662-A60D3AC5F5D7}"/>
              </a:ext>
            </a:extLst>
          </p:cNvPr>
          <p:cNvSpPr/>
          <p:nvPr/>
        </p:nvSpPr>
        <p:spPr>
          <a:xfrm>
            <a:off x="359532" y="1124744"/>
            <a:ext cx="8424936" cy="48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OPISZ WSZYSTKIE WYBRANE CECHY UZNANE JAKO NAJISTOTNIEJSZE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Dokonaj dokładnego opisu wybranych przez siebie cech. W tym miejscu zastanów się jeszcze raz czy zostały one dobrze zaklasyfikowane.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Mocne strony: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Pierwsza mocna strona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Opis …………………….  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6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F0C3C98-72D5-4047-A464-23E874FC7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24" y="42227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WAG </a:t>
            </a:r>
            <a:endParaRPr lang="pl-PL" altLang="pl-PL" sz="3600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B62B764-1B77-4D9F-954D-C45F87BED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47986"/>
              </p:ext>
            </p:extLst>
          </p:nvPr>
        </p:nvGraphicFramePr>
        <p:xfrm>
          <a:off x="827584" y="1023067"/>
          <a:ext cx="7056784" cy="48118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2666">
                  <a:extLst>
                    <a:ext uri="{9D8B030D-6E8A-4147-A177-3AD203B41FA5}">
                      <a16:colId xmlns:a16="http://schemas.microsoft.com/office/drawing/2014/main" val="1077223042"/>
                    </a:ext>
                  </a:extLst>
                </a:gridCol>
                <a:gridCol w="1274706">
                  <a:extLst>
                    <a:ext uri="{9D8B030D-6E8A-4147-A177-3AD203B41FA5}">
                      <a16:colId xmlns:a16="http://schemas.microsoft.com/office/drawing/2014/main" val="1202671875"/>
                    </a:ext>
                  </a:extLst>
                </a:gridCol>
                <a:gridCol w="1274706">
                  <a:extLst>
                    <a:ext uri="{9D8B030D-6E8A-4147-A177-3AD203B41FA5}">
                      <a16:colId xmlns:a16="http://schemas.microsoft.com/office/drawing/2014/main" val="3032525952"/>
                    </a:ext>
                  </a:extLst>
                </a:gridCol>
                <a:gridCol w="1274706">
                  <a:extLst>
                    <a:ext uri="{9D8B030D-6E8A-4147-A177-3AD203B41FA5}">
                      <a16:colId xmlns:a16="http://schemas.microsoft.com/office/drawing/2014/main" val="59293553"/>
                    </a:ext>
                  </a:extLst>
                </a:gridCol>
              </a:tblGrid>
              <a:tr h="2003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Mocne strony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Cecha 1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Cecha 2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Cecha 3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Cecha 4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Cecha 5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Waga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0,3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0,2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1,00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Słabe strony 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Waga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2243759848"/>
                  </a:ext>
                </a:extLst>
              </a:tr>
              <a:tr h="2389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Szanse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Cecha 1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Cecha 2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Cecha 3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Cecha 4</a:t>
                      </a:r>
                      <a:b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Cecha 5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Waga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Zagrożenia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Waga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90500" marR="190500" marT="190500" marB="190500" anchor="ctr"/>
                </a:tc>
                <a:extLst>
                  <a:ext uri="{0D108BD9-81ED-4DB2-BD59-A6C34878D82A}">
                    <a16:rowId xmlns:a16="http://schemas.microsoft.com/office/drawing/2014/main" val="285539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69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le tekstowe 1">
            <a:extLst>
              <a:ext uri="{FF2B5EF4-FFF2-40B4-BE49-F238E27FC236}">
                <a16:creationId xmlns:a16="http://schemas.microsoft.com/office/drawing/2014/main" id="{453A9F55-39F3-4344-9948-258A1508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908720"/>
            <a:ext cx="7127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Mocne i słabe strony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szanse i zagrożenia</a:t>
            </a:r>
          </a:p>
        </p:txBody>
      </p:sp>
      <p:sp>
        <p:nvSpPr>
          <p:cNvPr id="4099" name="Prostokąt 1">
            <a:extLst>
              <a:ext uri="{FF2B5EF4-FFF2-40B4-BE49-F238E27FC236}">
                <a16:creationId xmlns:a16="http://schemas.microsoft.com/office/drawing/2014/main" id="{533B10B2-72C9-4297-BD3C-C368E0BBF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5" y="3213100"/>
            <a:ext cx="8208144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SzPts val="1000"/>
              <a:buFontTx/>
              <a:buNone/>
            </a:pPr>
            <a:r>
              <a:rPr lang="pl-PL" alt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Zadanie: W oparciu o przeprowadzoną analizę SWOT wypracowanie rekomendacji dla JST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SzPts val="1000"/>
              <a:buFontTx/>
              <a:buNone/>
            </a:pPr>
            <a:endParaRPr lang="pl-PL" altLang="pl-PL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7688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1">
            <a:extLst>
              <a:ext uri="{FF2B5EF4-FFF2-40B4-BE49-F238E27FC236}">
                <a16:creationId xmlns:a16="http://schemas.microsoft.com/office/drawing/2014/main" id="{7C420C4C-EB78-4ADA-A8D9-484923CE6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4967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srgbClr val="2A63B4"/>
                </a:solidFill>
              </a:rPr>
              <a:t>Rekomendacje dla JST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410A9F0-32F3-493C-B413-6B79429B2A6B}"/>
              </a:ext>
            </a:extLst>
          </p:cNvPr>
          <p:cNvSpPr/>
          <p:nvPr/>
        </p:nvSpPr>
        <p:spPr>
          <a:xfrm>
            <a:off x="791580" y="1268760"/>
            <a:ext cx="7560840" cy="446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Które mocne strony pozwalają na pełne wykorzystanie szans? Tabela nr 1 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Które mocne strony pomogą w likwidacji zagrożeń ? Tabela nr 2 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Które słabe strony mogą uniemożliwić wykorzystanie szans? Tabela nr 3</a:t>
            </a: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Które słabe strony sprawiają, wzmocnią siłę oddziaływania? Tabela nr 4</a:t>
            </a:r>
            <a:endParaRPr lang="pl-PL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6191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1">
            <a:extLst>
              <a:ext uri="{FF2B5EF4-FFF2-40B4-BE49-F238E27FC236}">
                <a16:creationId xmlns:a16="http://schemas.microsoft.com/office/drawing/2014/main" id="{BE6A8FD5-4F1E-41AF-BD23-7C966E3E1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2" y="476672"/>
            <a:ext cx="71278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Mocne i słabe strony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40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szanse i zagrożenia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Prostokąt 1">
            <a:extLst>
              <a:ext uri="{FF2B5EF4-FFF2-40B4-BE49-F238E27FC236}">
                <a16:creationId xmlns:a16="http://schemas.microsoft.com/office/drawing/2014/main" id="{3162C992-42BC-42AD-97B8-1A86269BC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84538"/>
            <a:ext cx="7991475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SzPts val="1000"/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Prezentacje rekomendacji</a:t>
            </a:r>
          </a:p>
        </p:txBody>
      </p:sp>
    </p:spTree>
    <p:extLst>
      <p:ext uri="{BB962C8B-B14F-4D97-AF65-F5344CB8AC3E}">
        <p14:creationId xmlns:p14="http://schemas.microsoft.com/office/powerpoint/2010/main" val="47073394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8784976" cy="1512168"/>
          </a:xfrm>
        </p:spPr>
        <p:txBody>
          <a:bodyPr/>
          <a:lstStyle/>
          <a:p>
            <a:r>
              <a:rPr lang="pl-PL" altLang="pl-PL" sz="2800" b="1" dirty="0"/>
              <a:t>  Diagnoza stanu lokalnej oświaty – Analiza  SWOT </a:t>
            </a:r>
            <a:br>
              <a:rPr lang="pl-PL" altLang="pl-PL" sz="3200" b="1" dirty="0"/>
            </a:br>
            <a:endParaRPr lang="pl-PL" sz="32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3D17996-5C3E-4BAC-BB30-B1C128EFD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041" y="3956687"/>
            <a:ext cx="8168133" cy="972108"/>
          </a:xfrm>
        </p:spPr>
        <p:txBody>
          <a:bodyPr/>
          <a:lstStyle/>
          <a:p>
            <a:pPr lvl="0"/>
            <a:r>
              <a:rPr lang="pl-PL" dirty="0">
                <a:solidFill>
                  <a:prstClr val="white"/>
                </a:solidFill>
              </a:rPr>
              <a:t>Moduł 1</a:t>
            </a:r>
          </a:p>
          <a:p>
            <a:pPr lvl="0" algn="just"/>
            <a:r>
              <a:rPr lang="pl-PL" sz="1000" dirty="0">
                <a:solidFill>
                  <a:prstClr val="white"/>
                </a:solidFill>
              </a:rPr>
              <a:t>Prezentacje przygotowano na podstawie materiałów z projektu pilotażowego „Wsparcie kadry jednostek samorządu terytorialnego w zarządzaniu oświatą ukierunkowanym na rozwój szkół i kompetencji kluczowych uczniów” współfinansowanego przez Unię Europejską w ramach środków Europejskiego Funduszu Społecznego, realizowanego przez Ośrodek Rozwoju Edukacji. </a:t>
            </a:r>
          </a:p>
          <a:p>
            <a:endParaRPr lang="pl-PL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434" y="4928795"/>
            <a:ext cx="752756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Aleksandra Kuźniak/Marcin Wojtkowiak/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3370418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le tekstowe 1">
            <a:extLst>
              <a:ext uri="{FF2B5EF4-FFF2-40B4-BE49-F238E27FC236}">
                <a16:creationId xmlns:a16="http://schemas.microsoft.com/office/drawing/2014/main" id="{399FAF0F-E679-457A-8EFE-AF0450068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0" y="324769"/>
            <a:ext cx="597574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Cztery rodzaje strategii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/>
          </a:p>
        </p:txBody>
      </p:sp>
      <p:sp>
        <p:nvSpPr>
          <p:cNvPr id="10243" name="Prostokąt 1">
            <a:extLst>
              <a:ext uri="{FF2B5EF4-FFF2-40B4-BE49-F238E27FC236}">
                <a16:creationId xmlns:a16="http://schemas.microsoft.com/office/drawing/2014/main" id="{6CEEB0C8-11FE-417D-9E71-439BA2DB6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586653"/>
            <a:ext cx="842416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→"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Strategia agresywna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→"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Strategia obronna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→"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Strategia konserwatywna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Char char="→"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Strategia konkurencyjna </a:t>
            </a:r>
          </a:p>
        </p:txBody>
      </p:sp>
    </p:spTree>
    <p:extLst>
      <p:ext uri="{BB962C8B-B14F-4D97-AF65-F5344CB8AC3E}">
        <p14:creationId xmlns:p14="http://schemas.microsoft.com/office/powerpoint/2010/main" val="355856633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ole tekstowe 1">
            <a:extLst>
              <a:ext uri="{FF2B5EF4-FFF2-40B4-BE49-F238E27FC236}">
                <a16:creationId xmlns:a16="http://schemas.microsoft.com/office/drawing/2014/main" id="{9C086832-180D-4E2A-A46A-732A1B583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2" y="317678"/>
            <a:ext cx="71278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 agresywna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/>
          </a:p>
        </p:txBody>
      </p:sp>
      <p:sp>
        <p:nvSpPr>
          <p:cNvPr id="12291" name="Prostokąt 1">
            <a:extLst>
              <a:ext uri="{FF2B5EF4-FFF2-40B4-BE49-F238E27FC236}">
                <a16:creationId xmlns:a16="http://schemas.microsoft.com/office/drawing/2014/main" id="{7DB46094-D18A-4D91-B21B-F64BD7C1E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84325"/>
            <a:ext cx="799147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Mocne strony + szanse</a:t>
            </a: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 czyli wykorzystanie szans                                                za pomocą mocnych stron.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Rozwój, ekspansja.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47101840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ole tekstowe 1">
            <a:extLst>
              <a:ext uri="{FF2B5EF4-FFF2-40B4-BE49-F238E27FC236}">
                <a16:creationId xmlns:a16="http://schemas.microsoft.com/office/drawing/2014/main" id="{1C2D3F2F-6234-4F22-8437-75645FD34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0350"/>
            <a:ext cx="71278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</a:rPr>
              <a:t>Strategia obronna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/>
          </a:p>
        </p:txBody>
      </p:sp>
      <p:sp>
        <p:nvSpPr>
          <p:cNvPr id="14339" name="Prostokąt 1">
            <a:extLst>
              <a:ext uri="{FF2B5EF4-FFF2-40B4-BE49-F238E27FC236}">
                <a16:creationId xmlns:a16="http://schemas.microsoft.com/office/drawing/2014/main" id="{7DDC5A0D-A66B-495A-9BA7-D92B57434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92200"/>
            <a:ext cx="799147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Słabe strony + zagrożenia,</a:t>
            </a:r>
            <a:b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 czyli sytuacja, w której mankamenty oświaty    w gminie potęgowane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są przez zagrożenia i vice versa. </a:t>
            </a:r>
            <a:b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Nastawienie na utrzymanie się,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 oddalenie ryzyka bankructwa.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530610778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1">
            <a:extLst>
              <a:ext uri="{FF2B5EF4-FFF2-40B4-BE49-F238E27FC236}">
                <a16:creationId xmlns:a16="http://schemas.microsoft.com/office/drawing/2014/main" id="{878395D2-F069-42FD-9E9E-0D31B05DF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0350"/>
            <a:ext cx="71278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 konserwatywna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/>
          </a:p>
        </p:txBody>
      </p:sp>
      <p:sp>
        <p:nvSpPr>
          <p:cNvPr id="16387" name="Prostokąt 1">
            <a:extLst>
              <a:ext uri="{FF2B5EF4-FFF2-40B4-BE49-F238E27FC236}">
                <a16:creationId xmlns:a16="http://schemas.microsoft.com/office/drawing/2014/main" id="{FF472B4B-DF0E-4784-8DCB-AE85F57CF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73238"/>
            <a:ext cx="799147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Mocne strony + zagrożenia</a:t>
            </a: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czyli przypadki, w których atuty oświaty pomagają unieszkodliwiać zagrożenia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2908272351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e tekstowe 1">
            <a:extLst>
              <a:ext uri="{FF2B5EF4-FFF2-40B4-BE49-F238E27FC236}">
                <a16:creationId xmlns:a16="http://schemas.microsoft.com/office/drawing/2014/main" id="{0DE0E789-FD5A-426C-B365-B3C236157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2" y="322441"/>
            <a:ext cx="71278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Strategia konkurencyjna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/>
          </a:p>
        </p:txBody>
      </p:sp>
      <p:sp>
        <p:nvSpPr>
          <p:cNvPr id="18435" name="Prostokąt 1">
            <a:extLst>
              <a:ext uri="{FF2B5EF4-FFF2-40B4-BE49-F238E27FC236}">
                <a16:creationId xmlns:a16="http://schemas.microsoft.com/office/drawing/2014/main" id="{BA11509E-FBBE-4B8D-A4AE-51BD574DF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584325"/>
            <a:ext cx="7991475" cy="297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Słabe strony + szanse.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dirty="0">
                <a:latin typeface="Calibri" panose="020F0502020204030204" pitchFamily="34" charset="0"/>
                <a:cs typeface="Calibri" panose="020F0502020204030204" pitchFamily="34" charset="0"/>
              </a:rPr>
              <a:t>W tej sytuacji kluczowym działaniem jest eliminacja mankamentów, które nie pozwalają na wykorzystanie nadarzających się okazji.</a:t>
            </a:r>
          </a:p>
        </p:txBody>
      </p:sp>
    </p:spTree>
    <p:extLst>
      <p:ext uri="{BB962C8B-B14F-4D97-AF65-F5344CB8AC3E}">
        <p14:creationId xmlns:p14="http://schemas.microsoft.com/office/powerpoint/2010/main" val="238226921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Prostokąt 3">
            <a:extLst>
              <a:ext uri="{FF2B5EF4-FFF2-40B4-BE49-F238E27FC236}">
                <a16:creationId xmlns:a16="http://schemas.microsoft.com/office/drawing/2014/main" id="{E4E4883A-AEE3-489B-BF46-EC022C9BB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14339" name="Prostokąt 1">
            <a:extLst>
              <a:ext uri="{FF2B5EF4-FFF2-40B4-BE49-F238E27FC236}">
                <a16:creationId xmlns:a16="http://schemas.microsoft.com/office/drawing/2014/main" id="{13F47D62-F06F-4AF1-BBB5-7EABC8CC3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20713"/>
            <a:ext cx="66976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 sz="3200" b="1" dirty="0"/>
          </a:p>
          <a:p>
            <a:pPr eaLnBrk="1" hangingPunct="1"/>
            <a:r>
              <a:rPr lang="pl-PL" altLang="pl-PL" sz="32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Podsumowanie</a:t>
            </a:r>
          </a:p>
          <a:p>
            <a:pPr eaLnBrk="1" hangingPunct="1"/>
            <a:r>
              <a:rPr lang="pl-PL" altLang="pl-PL" sz="3200" b="1" dirty="0"/>
              <a:t> </a:t>
            </a:r>
            <a:endParaRPr lang="pl-PL" altLang="pl-PL" sz="32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FB0DDDC-BA06-4F72-8F26-D73CA88A0B05}"/>
              </a:ext>
            </a:extLst>
          </p:cNvPr>
          <p:cNvSpPr/>
          <p:nvPr/>
        </p:nvSpPr>
        <p:spPr>
          <a:xfrm>
            <a:off x="395536" y="1988840"/>
            <a:ext cx="835292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prezentacja pracy grup;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omówienie różnic i podobieństw w postrzeganiu oświaty                     w gminie/ mieście/ powiecie</a:t>
            </a:r>
          </a:p>
          <a:p>
            <a:pPr>
              <a:spcAft>
                <a:spcPts val="600"/>
              </a:spcAft>
              <a:defRPr/>
            </a:pPr>
            <a:endParaRPr lang="pl-PL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3877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e tekstowe 1">
            <a:extLst>
              <a:ext uri="{FF2B5EF4-FFF2-40B4-BE49-F238E27FC236}">
                <a16:creationId xmlns:a16="http://schemas.microsoft.com/office/drawing/2014/main" id="{DBB10B8E-1283-4D77-A223-200A847DA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700808"/>
            <a:ext cx="71278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4000" b="1" dirty="0"/>
          </a:p>
        </p:txBody>
      </p:sp>
      <p:sp>
        <p:nvSpPr>
          <p:cNvPr id="20483" name="Prostokąt 1">
            <a:extLst>
              <a:ext uri="{FF2B5EF4-FFF2-40B4-BE49-F238E27FC236}">
                <a16:creationId xmlns:a16="http://schemas.microsoft.com/office/drawing/2014/main" id="{2A436EAA-F7E9-44AC-AE17-10DA67BB4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" y="3284984"/>
            <a:ext cx="7991475" cy="75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latin typeface="Calibri" panose="020F0502020204030204" pitchFamily="34" charset="0"/>
                <a:cs typeface="Calibri" panose="020F0502020204030204" pitchFamily="34" charset="0"/>
              </a:rPr>
              <a:t>Jaki rodzaj strategii dla poszczególnych JST?</a:t>
            </a:r>
            <a:endParaRPr lang="pl-PL" alt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0720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01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rostokąt 1">
            <a:extLst>
              <a:ext uri="{FF2B5EF4-FFF2-40B4-BE49-F238E27FC236}">
                <a16:creationId xmlns:a16="http://schemas.microsoft.com/office/drawing/2014/main" id="{FCEA3EA3-4A9D-4014-ADC4-F99C79201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3" y="2205038"/>
            <a:ext cx="81426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zapoznanie uczestników szkolenia z metodą analizy SWOT oraz zastosowania do analizy stanu lokalnej oświaty</a:t>
            </a:r>
          </a:p>
        </p:txBody>
      </p:sp>
      <p:sp>
        <p:nvSpPr>
          <p:cNvPr id="3075" name="Prostokąt 2">
            <a:extLst>
              <a:ext uri="{FF2B5EF4-FFF2-40B4-BE49-F238E27FC236}">
                <a16:creationId xmlns:a16="http://schemas.microsoft.com/office/drawing/2014/main" id="{8D0DD62B-004D-4163-A9F0-202F6B647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404664"/>
            <a:ext cx="432050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32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 ogólny</a:t>
            </a:r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pl-PL" altLang="pl-PL" sz="3600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l-PL" altLang="pl-PL" sz="3600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7202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3">
            <a:extLst>
              <a:ext uri="{FF2B5EF4-FFF2-40B4-BE49-F238E27FC236}">
                <a16:creationId xmlns:a16="http://schemas.microsoft.com/office/drawing/2014/main" id="{D295BEE6-2403-4C72-8BAC-5AB8A9447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20" y="874454"/>
            <a:ext cx="655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Cele szczegółowe (efekty)</a:t>
            </a:r>
            <a:br>
              <a:rPr lang="pl-PL" altLang="pl-PL" sz="3600" dirty="0"/>
            </a:br>
            <a:endParaRPr lang="pl-PL" altLang="pl-PL" sz="36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8D714CC-848F-424C-BD62-926AC3FCDE07}"/>
              </a:ext>
            </a:extLst>
          </p:cNvPr>
          <p:cNvSpPr/>
          <p:nvPr/>
        </p:nvSpPr>
        <p:spPr>
          <a:xfrm>
            <a:off x="387168" y="1951672"/>
            <a:ext cx="86409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Uczestnik szkolenia: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rozróżnia </a:t>
            </a:r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słabe i mocne strony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zagrożenia  i szanse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dla rozwoju oświaty w gminie,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określa słabe i mocne strony oświaty w gminie,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określa szanse i zagrożenia dla rozwoju oświaty w gminie,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ocenia słabe i mocne strony oraz szanse i zagrożenia, jako najbardziej istotne dla rozwoju oświaty w gminie.</a:t>
            </a:r>
          </a:p>
          <a:p>
            <a:pPr>
              <a:defRPr/>
            </a:pPr>
            <a:endParaRPr lang="pl-PL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3361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rostokąt 3">
            <a:extLst>
              <a:ext uri="{FF2B5EF4-FFF2-40B4-BE49-F238E27FC236}">
                <a16:creationId xmlns:a16="http://schemas.microsoft.com/office/drawing/2014/main" id="{6CFB5416-55EA-4D8D-A151-156FA044F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6147" name="Prostokąt 4">
            <a:extLst>
              <a:ext uri="{FF2B5EF4-FFF2-40B4-BE49-F238E27FC236}">
                <a16:creationId xmlns:a16="http://schemas.microsoft.com/office/drawing/2014/main" id="{C576EA74-15A8-411B-9D26-F95B2A75B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188913"/>
            <a:ext cx="525621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l-PL" altLang="pl-PL" sz="3600" b="1" dirty="0"/>
          </a:p>
          <a:p>
            <a:pPr algn="ctr" eaLnBrk="1" hangingPunct="1"/>
            <a:r>
              <a:rPr lang="pl-PL" altLang="pl-PL" sz="32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Analiza SWOT</a:t>
            </a:r>
            <a:endParaRPr lang="pl-PL" altLang="pl-PL" sz="3200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Prostokąt 5">
            <a:extLst>
              <a:ext uri="{FF2B5EF4-FFF2-40B4-BE49-F238E27FC236}">
                <a16:creationId xmlns:a16="http://schemas.microsoft.com/office/drawing/2014/main" id="{5D512661-96C2-4837-8776-1C2789877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78482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Czym jest i do czego służy analiza SWOT?</a:t>
            </a:r>
          </a:p>
          <a:p>
            <a:pPr eaLnBrk="1" hangingPunct="1"/>
            <a:endParaRPr lang="pl-PL" alt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pl-PL" alt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Dlaczego tak często wykorzystywana jest przy budowie planów strategicznych? </a:t>
            </a:r>
          </a:p>
        </p:txBody>
      </p:sp>
    </p:spTree>
    <p:extLst>
      <p:ext uri="{BB962C8B-B14F-4D97-AF65-F5344CB8AC3E}">
        <p14:creationId xmlns:p14="http://schemas.microsoft.com/office/powerpoint/2010/main" val="67705478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Dorota\Pictures\analiza_swot.jpg">
            <a:extLst>
              <a:ext uri="{FF2B5EF4-FFF2-40B4-BE49-F238E27FC236}">
                <a16:creationId xmlns:a16="http://schemas.microsoft.com/office/drawing/2014/main" id="{4CEE73B7-30C8-4A43-AF8C-2E35BBC22A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200799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29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rostokąt 3">
            <a:extLst>
              <a:ext uri="{FF2B5EF4-FFF2-40B4-BE49-F238E27FC236}">
                <a16:creationId xmlns:a16="http://schemas.microsoft.com/office/drawing/2014/main" id="{17FAC3BD-FB1A-4816-8CF9-055DAF2CA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7171" name="Prostokąt 1">
            <a:extLst>
              <a:ext uri="{FF2B5EF4-FFF2-40B4-BE49-F238E27FC236}">
                <a16:creationId xmlns:a16="http://schemas.microsoft.com/office/drawing/2014/main" id="{7AED8355-BA24-47FB-8087-29DF669BA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542" y="644525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Budowa analizy SWOT</a:t>
            </a:r>
            <a:br>
              <a:rPr lang="pl-PL" altLang="pl-PL" sz="3600" dirty="0"/>
            </a:br>
            <a:endParaRPr lang="pl-PL" altLang="pl-PL" sz="3600" dirty="0"/>
          </a:p>
        </p:txBody>
      </p:sp>
      <p:sp>
        <p:nvSpPr>
          <p:cNvPr id="7172" name="Prostokąt 2">
            <a:extLst>
              <a:ext uri="{FF2B5EF4-FFF2-40B4-BE49-F238E27FC236}">
                <a16:creationId xmlns:a16="http://schemas.microsoft.com/office/drawing/2014/main" id="{D5F7B32E-AD08-43BE-96E5-8C90C13C7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44675"/>
            <a:ext cx="79914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KROK 1.</a:t>
            </a:r>
          </a:p>
          <a:p>
            <a:pPr eaLnBrk="1" hangingPunct="1"/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Zebranie informacji.</a:t>
            </a:r>
          </a:p>
          <a:p>
            <a:pPr eaLnBrk="1" hangingPunct="1"/>
            <a:endParaRPr lang="pl-PL" alt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KROK 2</a:t>
            </a:r>
          </a:p>
          <a:p>
            <a:pPr eaLnBrk="1" hangingPunct="1"/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Ocena mocnych i słabych stron.</a:t>
            </a:r>
          </a:p>
          <a:p>
            <a:pPr eaLnBrk="1" hangingPunct="1"/>
            <a:endParaRPr lang="pl-PL" alt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pl-PL" alt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KROK 3</a:t>
            </a:r>
          </a:p>
          <a:p>
            <a:pPr eaLnBrk="1" hangingPunct="1"/>
            <a:r>
              <a:rPr lang="pl-PL" alt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Ocena szans i zagrożeń.</a:t>
            </a:r>
          </a:p>
        </p:txBody>
      </p:sp>
    </p:spTree>
    <p:extLst>
      <p:ext uri="{BB962C8B-B14F-4D97-AF65-F5344CB8AC3E}">
        <p14:creationId xmlns:p14="http://schemas.microsoft.com/office/powerpoint/2010/main" val="402332525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rostokąt 3">
            <a:extLst>
              <a:ext uri="{FF2B5EF4-FFF2-40B4-BE49-F238E27FC236}">
                <a16:creationId xmlns:a16="http://schemas.microsoft.com/office/drawing/2014/main" id="{82D940C5-C8E2-4865-9B1D-466CB9075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8195" name="Prostokąt 4">
            <a:extLst>
              <a:ext uri="{FF2B5EF4-FFF2-40B4-BE49-F238E27FC236}">
                <a16:creationId xmlns:a16="http://schemas.microsoft.com/office/drawing/2014/main" id="{E9B15C7E-9EC6-44A1-B43E-011FF011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24" y="42227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3600" b="1" dirty="0">
                <a:solidFill>
                  <a:srgbClr val="2A63B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Ćwiczenie KROK 1</a:t>
            </a:r>
            <a:endParaRPr lang="pl-PL" altLang="pl-PL" sz="3600" dirty="0">
              <a:solidFill>
                <a:srgbClr val="2A63B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E07420F-A727-46B3-A158-9A792F09F3BE}"/>
              </a:ext>
            </a:extLst>
          </p:cNvPr>
          <p:cNvSpPr/>
          <p:nvPr/>
        </p:nvSpPr>
        <p:spPr>
          <a:xfrm>
            <a:off x="611560" y="1320800"/>
            <a:ext cx="8352928" cy="421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800" dirty="0">
                <a:latin typeface="Calibri" panose="020F0502020204030204" pitchFamily="34" charset="0"/>
                <a:cs typeface="Calibri" panose="020F0502020204030204" pitchFamily="34" charset="0"/>
              </a:rPr>
              <a:t>Proszę zebrać informacje o stanie oświaty w gminie (powiecie) i jej (jego) otoczeniu.</a:t>
            </a:r>
          </a:p>
          <a:p>
            <a:pPr>
              <a:defRPr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Jakie są cele oświaty w gminie?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Jaka jest sieć szkół w gminie?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Kto jest klientem, jakie ma potrzeby? (nawiązanie </a:t>
            </a:r>
            <a:b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do interesariuszy, podmiotów, źródeł informacji).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Jakie jest otoczenie? (konkurencja, rynek, na którym działa, prognozy itp.).</a:t>
            </a:r>
          </a:p>
          <a:p>
            <a:pPr>
              <a:defRPr/>
            </a:pPr>
            <a:endParaRPr lang="pl-PL" sz="2400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87267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ostokąt 3">
            <a:extLst>
              <a:ext uri="{FF2B5EF4-FFF2-40B4-BE49-F238E27FC236}">
                <a16:creationId xmlns:a16="http://schemas.microsoft.com/office/drawing/2014/main" id="{DDCE9FB1-782D-4962-930F-0D4E710B3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68313"/>
            <a:ext cx="655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br>
              <a:rPr lang="pl-PL" altLang="pl-PL" sz="3600"/>
            </a:br>
            <a:endParaRPr lang="pl-PL" altLang="pl-PL" sz="3600"/>
          </a:p>
        </p:txBody>
      </p:sp>
      <p:sp>
        <p:nvSpPr>
          <p:cNvPr id="9219" name="Prostokąt 1">
            <a:extLst>
              <a:ext uri="{FF2B5EF4-FFF2-40B4-BE49-F238E27FC236}">
                <a16:creationId xmlns:a16="http://schemas.microsoft.com/office/drawing/2014/main" id="{1448F3E1-7EBB-480D-924E-680D5537B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468313"/>
            <a:ext cx="5688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sz="3600" b="1"/>
              <a:t>Analiza SWOT</a:t>
            </a:r>
            <a:endParaRPr lang="pl-PL" altLang="pl-PL" sz="3600"/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7BED5377-9399-4C5C-ABFF-14F6A797E8F9}"/>
              </a:ext>
            </a:extLst>
          </p:cNvPr>
          <p:cNvGraphicFramePr>
            <a:graphicFrameLocks/>
          </p:cNvGraphicFramePr>
          <p:nvPr/>
        </p:nvGraphicFramePr>
        <p:xfrm>
          <a:off x="468313" y="1268413"/>
          <a:ext cx="8218488" cy="446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5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459">
                <a:tc gridSpan="2">
                  <a:txBody>
                    <a:bodyPr/>
                    <a:lstStyle/>
                    <a:p>
                      <a:r>
                        <a:rPr lang="pl-PL" sz="1800" dirty="0"/>
                        <a:t>mocne strony </a:t>
                      </a:r>
                    </a:p>
                  </a:txBody>
                  <a:tcPr marL="91431" marR="91431" marT="45730" marB="4573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800" dirty="0"/>
                        <a:t>słabe strony</a:t>
                      </a:r>
                    </a:p>
                  </a:txBody>
                  <a:tcPr marL="91431" marR="91431" marT="45730" marB="4573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848">
                <a:tc>
                  <a:txBody>
                    <a:bodyPr/>
                    <a:lstStyle/>
                    <a:p>
                      <a:r>
                        <a:rPr lang="pl-PL" sz="1800" dirty="0"/>
                        <a:t>1.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2.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3.</a:t>
                      </a:r>
                    </a:p>
                  </a:txBody>
                  <a:tcPr marL="91431" marR="91431" marT="45730" marB="45730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1" marR="91431" marT="45730" marB="4573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1.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2. 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3. </a:t>
                      </a:r>
                    </a:p>
                  </a:txBody>
                  <a:tcPr marL="91431" marR="91431" marT="45730" marB="45730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1" marR="91431" marT="45730" marB="457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482">
                <a:tc gridSpan="2">
                  <a:txBody>
                    <a:bodyPr/>
                    <a:lstStyle/>
                    <a:p>
                      <a:r>
                        <a:rPr lang="pl-PL" sz="1800" dirty="0"/>
                        <a:t>szanse </a:t>
                      </a:r>
                    </a:p>
                  </a:txBody>
                  <a:tcPr marL="91431" marR="91431" marT="45730" marB="45730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sz="1800" dirty="0"/>
                        <a:t>zagrożenia</a:t>
                      </a:r>
                    </a:p>
                  </a:txBody>
                  <a:tcPr marL="91431" marR="91431" marT="45730" marB="4573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848">
                <a:tc>
                  <a:txBody>
                    <a:bodyPr/>
                    <a:lstStyle/>
                    <a:p>
                      <a:r>
                        <a:rPr lang="pl-PL" sz="1800" dirty="0"/>
                        <a:t>1.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2.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3.</a:t>
                      </a:r>
                    </a:p>
                  </a:txBody>
                  <a:tcPr marL="91431" marR="91431" marT="45730" marB="45730"/>
                </a:tc>
                <a:tc>
                  <a:txBody>
                    <a:bodyPr/>
                    <a:lstStyle/>
                    <a:p>
                      <a:endParaRPr lang="pl-PL" sz="1800"/>
                    </a:p>
                  </a:txBody>
                  <a:tcPr marL="91431" marR="91431" marT="45730" marB="45730"/>
                </a:tc>
                <a:tc>
                  <a:txBody>
                    <a:bodyPr/>
                    <a:lstStyle/>
                    <a:p>
                      <a:r>
                        <a:rPr lang="pl-PL" sz="1800" dirty="0"/>
                        <a:t>1.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2. </a:t>
                      </a:r>
                    </a:p>
                    <a:p>
                      <a:endParaRPr lang="pl-PL" sz="1800" dirty="0"/>
                    </a:p>
                    <a:p>
                      <a:r>
                        <a:rPr lang="pl-PL" sz="1800" dirty="0"/>
                        <a:t>3. </a:t>
                      </a:r>
                    </a:p>
                  </a:txBody>
                  <a:tcPr marL="91431" marR="91431" marT="45730" marB="45730"/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</a:txBody>
                  <a:tcPr marL="91431" marR="91431" marT="45730" marB="457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60125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ja MEN malop v2" id="{840BFF2F-7F9F-49B9-B0B9-5A22A350C8F6}" vid="{AACF6A8D-6FCA-4DE7-B958-7C2F337E20D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malop v2 — kopia</Template>
  <TotalTime>241</TotalTime>
  <Words>767</Words>
  <Application>Microsoft Office PowerPoint</Application>
  <PresentationFormat>Pokaz na ekranie (4:3)</PresentationFormat>
  <Paragraphs>198</Paragraphs>
  <Slides>27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MAŁOPOLSKICH SAMORZĄDACH</vt:lpstr>
      <vt:lpstr>  Diagnoza stanu lokalnej oświaty – Analiza  SWOT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Tomaszewicz</dc:creator>
  <cp:lastModifiedBy>Dorota Tomaszewicz</cp:lastModifiedBy>
  <cp:revision>26</cp:revision>
  <dcterms:created xsi:type="dcterms:W3CDTF">2018-03-23T15:39:02Z</dcterms:created>
  <dcterms:modified xsi:type="dcterms:W3CDTF">2018-04-14T19:24:37Z</dcterms:modified>
</cp:coreProperties>
</file>